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4"/>
  </p:notesMasterIdLst>
  <p:sldIdLst>
    <p:sldId id="256" r:id="rId2"/>
    <p:sldId id="257" r:id="rId3"/>
    <p:sldId id="258" r:id="rId4"/>
    <p:sldId id="273" r:id="rId5"/>
    <p:sldId id="259" r:id="rId6"/>
    <p:sldId id="281" r:id="rId7"/>
    <p:sldId id="260" r:id="rId8"/>
    <p:sldId id="275" r:id="rId9"/>
    <p:sldId id="283" r:id="rId10"/>
    <p:sldId id="277" r:id="rId11"/>
    <p:sldId id="276" r:id="rId12"/>
    <p:sldId id="262" r:id="rId13"/>
    <p:sldId id="284" r:id="rId14"/>
    <p:sldId id="279" r:id="rId15"/>
    <p:sldId id="264" r:id="rId16"/>
    <p:sldId id="282" r:id="rId17"/>
    <p:sldId id="266" r:id="rId18"/>
    <p:sldId id="267" r:id="rId19"/>
    <p:sldId id="268" r:id="rId20"/>
    <p:sldId id="286" r:id="rId21"/>
    <p:sldId id="287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86441" autoAdjust="0"/>
  </p:normalViewPr>
  <p:slideViewPr>
    <p:cSldViewPr snapToGrid="0">
      <p:cViewPr varScale="1">
        <p:scale>
          <a:sx n="69" d="100"/>
          <a:sy n="69" d="100"/>
        </p:scale>
        <p:origin x="100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chartrocnics%20-%20Project\Mechatronics-Project\LAN_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chartrocnics%20-%20Project\Mechatronics-Project\LAN_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Giá</a:t>
            </a:r>
            <a:r>
              <a:rPr lang="en-US" baseline="0"/>
              <a:t> trị cân khi chưa qua xử lý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797791938567737E-2"/>
          <c:y val="0.16359062750435679"/>
          <c:w val="0.88877877575885744"/>
          <c:h val="0.67002181573022279"/>
        </c:manualLayout>
      </c:layout>
      <c:lineChart>
        <c:grouping val="standard"/>
        <c:varyColors val="0"/>
        <c:ser>
          <c:idx val="0"/>
          <c:order val="0"/>
          <c:tx>
            <c:v>Giá trị cân trên băng tải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Sensor_Input_Data_4!$F$69:$F$77</c:f>
              <c:numCache>
                <c:formatCode>General</c:formatCode>
                <c:ptCount val="9"/>
                <c:pt idx="0">
                  <c:v>938</c:v>
                </c:pt>
                <c:pt idx="1">
                  <c:v>938</c:v>
                </c:pt>
                <c:pt idx="2">
                  <c:v>1036</c:v>
                </c:pt>
                <c:pt idx="3">
                  <c:v>1517</c:v>
                </c:pt>
                <c:pt idx="4">
                  <c:v>1848</c:v>
                </c:pt>
                <c:pt idx="5">
                  <c:v>2770</c:v>
                </c:pt>
                <c:pt idx="6">
                  <c:v>845</c:v>
                </c:pt>
                <c:pt idx="7">
                  <c:v>1290</c:v>
                </c:pt>
                <c:pt idx="8">
                  <c:v>1282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8E1-4EA2-A5AA-4C61A9C8173A}"/>
            </c:ext>
          </c:extLst>
        </c:ser>
        <c:ser>
          <c:idx val="1"/>
          <c:order val="1"/>
          <c:tx>
            <c:v>Giá trị thực tế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Sensor_Input_Data_4!$G$69:$G$77</c:f>
              <c:numCache>
                <c:formatCode>General</c:formatCode>
                <c:ptCount val="9"/>
                <c:pt idx="0">
                  <c:v>1161</c:v>
                </c:pt>
                <c:pt idx="1">
                  <c:v>1017</c:v>
                </c:pt>
                <c:pt idx="2">
                  <c:v>1232</c:v>
                </c:pt>
                <c:pt idx="3">
                  <c:v>1716</c:v>
                </c:pt>
                <c:pt idx="4">
                  <c:v>2000</c:v>
                </c:pt>
                <c:pt idx="5">
                  <c:v>2996</c:v>
                </c:pt>
                <c:pt idx="6">
                  <c:v>1009</c:v>
                </c:pt>
                <c:pt idx="7">
                  <c:v>1535</c:v>
                </c:pt>
                <c:pt idx="8">
                  <c:v>1543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8E1-4EA2-A5AA-4C61A9C817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8079184"/>
        <c:axId val="268086800"/>
      </c:lineChart>
      <c:catAx>
        <c:axId val="2680791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086800"/>
        <c:crosses val="autoZero"/>
        <c:auto val="1"/>
        <c:lblAlgn val="ctr"/>
        <c:lblOffset val="100"/>
        <c:noMultiLvlLbl val="0"/>
      </c:catAx>
      <c:valAx>
        <c:axId val="26808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07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b="0" i="0" baseline="0">
                <a:effectLst/>
              </a:rPr>
              <a:t>Giá trị cân sau khi áp dụng hàm</a:t>
            </a:r>
            <a:endParaRPr lang="en-US" sz="15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Giá trị thực tế 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Sensor_Input_Data_4!$M$68:$M$76</c:f>
              <c:numCache>
                <c:formatCode>General</c:formatCode>
                <c:ptCount val="9"/>
                <c:pt idx="0">
                  <c:v>1121.7407256839999</c:v>
                </c:pt>
                <c:pt idx="1">
                  <c:v>1121.7407256839999</c:v>
                </c:pt>
                <c:pt idx="2">
                  <c:v>1221.966155548</c:v>
                </c:pt>
                <c:pt idx="3">
                  <c:v>1713.888928656</c:v>
                </c:pt>
                <c:pt idx="4">
                  <c:v>2052.4054315640001</c:v>
                </c:pt>
                <c:pt idx="5">
                  <c:v>2995.3426390600002</c:v>
                </c:pt>
                <c:pt idx="6">
                  <c:v>1026.62883816</c:v>
                </c:pt>
                <c:pt idx="7">
                  <c:v>1481.73410642</c:v>
                </c:pt>
                <c:pt idx="8">
                  <c:v>1473.5524386760001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F43-41C8-BB8E-5FF109FF27B4}"/>
            </c:ext>
          </c:extLst>
        </c:ser>
        <c:ser>
          <c:idx val="1"/>
          <c:order val="1"/>
          <c:tx>
            <c:v>Giá trị cân sau áp hàm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Sensor_Input_Data_4!$G$69:$G$77</c:f>
              <c:numCache>
                <c:formatCode>General</c:formatCode>
                <c:ptCount val="9"/>
                <c:pt idx="0">
                  <c:v>1161</c:v>
                </c:pt>
                <c:pt idx="1">
                  <c:v>1017</c:v>
                </c:pt>
                <c:pt idx="2">
                  <c:v>1232</c:v>
                </c:pt>
                <c:pt idx="3">
                  <c:v>1716</c:v>
                </c:pt>
                <c:pt idx="4">
                  <c:v>2000</c:v>
                </c:pt>
                <c:pt idx="5">
                  <c:v>2996</c:v>
                </c:pt>
                <c:pt idx="6">
                  <c:v>1009</c:v>
                </c:pt>
                <c:pt idx="7">
                  <c:v>1535</c:v>
                </c:pt>
                <c:pt idx="8">
                  <c:v>1543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F43-41C8-BB8E-5FF109FF27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8090064"/>
        <c:axId val="268084624"/>
      </c:lineChart>
      <c:catAx>
        <c:axId val="2680900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084624"/>
        <c:crosses val="autoZero"/>
        <c:auto val="1"/>
        <c:lblAlgn val="ctr"/>
        <c:lblOffset val="100"/>
        <c:noMultiLvlLbl val="0"/>
      </c:catAx>
      <c:valAx>
        <c:axId val="268084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090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A0A2A-9049-4CD6-B6B4-229725EC0E0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33E70-CFCE-496E-B4A0-D4A86F961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4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33E70-CFCE-496E-B4A0-D4A86F9618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6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33E70-CFCE-496E-B4A0-D4A86F9618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05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33E70-CFCE-496E-B4A0-D4A86F9618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8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7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84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6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95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5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4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0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8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2FFA6D2-7E22-47BA-B1E4-B8F728A1072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64C14EB-9DC1-4E6B-AB4F-7FBEB605D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69B772-06AA-6994-AE3D-8A856C54A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2" y="117477"/>
            <a:ext cx="1191237" cy="1191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AA8E738-1FCA-DC2C-C7DD-781F34FAC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657" y="117477"/>
            <a:ext cx="956281" cy="956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B0CA274-2EA8-47A8-1F07-130719647284}"/>
              </a:ext>
            </a:extLst>
          </p:cNvPr>
          <p:cNvSpPr txBox="1"/>
          <p:nvPr/>
        </p:nvSpPr>
        <p:spPr>
          <a:xfrm>
            <a:off x="1805031" y="303810"/>
            <a:ext cx="8581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PHẠN KỸ THUẬT THÀNH PHỐ HỒ CHÍ MINH</a:t>
            </a:r>
          </a:p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CƠ KHÍ CHẾ TẠO MÁY</a:t>
            </a:r>
          </a:p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</a:t>
            </a:r>
            <a:endParaRPr lang="en-US" sz="20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89CFBF9-3B3F-F016-D3FC-A7889845C2E4}"/>
              </a:ext>
            </a:extLst>
          </p:cNvPr>
          <p:cNvSpPr txBox="1"/>
          <p:nvPr/>
        </p:nvSpPr>
        <p:spPr>
          <a:xfrm>
            <a:off x="1679196" y="1778465"/>
            <a:ext cx="8833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CƠ ĐIỆN TỬ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AEDCE-9129-3595-1614-FFFF71900849}"/>
              </a:ext>
            </a:extLst>
          </p:cNvPr>
          <p:cNvSpPr txBox="1"/>
          <p:nvPr/>
        </p:nvSpPr>
        <p:spPr>
          <a:xfrm>
            <a:off x="2097446" y="2369370"/>
            <a:ext cx="7997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NGHIÊN CỨU, THIẾT KẾ HỆ THỐNG PHÂN LOẠI TRÁI SẦU RIÊNG XUẤT KHẨU</a:t>
            </a:r>
            <a:endParaRPr lang="en-US" sz="2800" dirty="0"/>
          </a:p>
          <a:p>
            <a:r>
              <a:rPr lang="vi-VN" sz="2800" dirty="0"/>
              <a:t> 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A6FB52B-5FB3-F267-E288-0FAE67FEB850}"/>
              </a:ext>
            </a:extLst>
          </p:cNvPr>
          <p:cNvSpPr txBox="1"/>
          <p:nvPr/>
        </p:nvSpPr>
        <p:spPr>
          <a:xfrm>
            <a:off x="2957040" y="4395200"/>
            <a:ext cx="6277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</a:p>
          <a:p>
            <a:pPr algn="just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20146489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20146486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20146130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ADE2C0A-91E8-06AB-108B-CDA7B5B8E23A}"/>
              </a:ext>
            </a:extLst>
          </p:cNvPr>
          <p:cNvSpPr txBox="1"/>
          <p:nvPr/>
        </p:nvSpPr>
        <p:spPr>
          <a:xfrm>
            <a:off x="4158460" y="5729866"/>
            <a:ext cx="387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Tp.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Chí Minh,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1267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TÍNH TOÁN THIẾT KẾ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0" y="1079769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5092429-A5CD-2A5B-70AB-1AC7DC90C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464" y="1614478"/>
            <a:ext cx="3569990" cy="46812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2F0F3AA-FBDE-3784-3792-62513A22D8B5}"/>
              </a:ext>
            </a:extLst>
          </p:cNvPr>
          <p:cNvSpPr txBox="1"/>
          <p:nvPr/>
        </p:nvSpPr>
        <p:spPr>
          <a:xfrm>
            <a:off x="361412" y="4006205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345F335-2B91-A30C-A24D-1D8A1E684321}"/>
              </a:ext>
            </a:extLst>
          </p:cNvPr>
          <p:cNvSpPr txBox="1"/>
          <p:nvPr/>
        </p:nvSpPr>
        <p:spPr>
          <a:xfrm>
            <a:off x="230899" y="4437092"/>
            <a:ext cx="106064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25 W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quay: 100 RPM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-Moment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2.3875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N.m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84CC0DF-266B-64A6-5348-89F0D273D237}"/>
              </a:ext>
            </a:extLst>
          </p:cNvPr>
          <p:cNvSpPr txBox="1"/>
          <p:nvPr/>
        </p:nvSpPr>
        <p:spPr>
          <a:xfrm>
            <a:off x="230899" y="1680977"/>
            <a:ext cx="106064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9m/phut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-Moment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2.3875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N.m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6Kg.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PVC: 2.3 Kg/m^2 </a:t>
            </a:r>
          </a:p>
        </p:txBody>
      </p:sp>
    </p:spTree>
    <p:extLst>
      <p:ext uri="{BB962C8B-B14F-4D97-AF65-F5344CB8AC3E}">
        <p14:creationId xmlns:p14="http://schemas.microsoft.com/office/powerpoint/2010/main" val="415452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CƠ SỞ LÝ THUYẾT VÀ TÍNH TOÁN THIẾT KẾ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18186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AD1CA2FC-3EA2-721E-3CB6-E5D982B15FB4}"/>
              </a:ext>
            </a:extLst>
          </p:cNvPr>
          <p:cNvGrpSpPr/>
          <p:nvPr/>
        </p:nvGrpSpPr>
        <p:grpSpPr>
          <a:xfrm>
            <a:off x="6095552" y="1259463"/>
            <a:ext cx="5048885" cy="2536189"/>
            <a:chOff x="0" y="0"/>
            <a:chExt cx="5048885" cy="2536443"/>
          </a:xfrm>
        </p:grpSpPr>
        <p:pic>
          <p:nvPicPr>
            <p:cNvPr id="32" name="Picture 31" descr="A close-up of a belt drive&#10;&#10;Description automatically generated">
              <a:extLst>
                <a:ext uri="{FF2B5EF4-FFF2-40B4-BE49-F238E27FC236}">
                  <a16:creationId xmlns:a16="http://schemas.microsoft.com/office/drawing/2014/main" xmlns="" id="{D67DDBE1-48EF-156C-A102-C2C0F7579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06" y="0"/>
              <a:ext cx="3154680" cy="2050415"/>
            </a:xfrm>
            <a:prstGeom prst="rect">
              <a:avLst/>
            </a:prstGeom>
          </p:spPr>
        </p:pic>
        <p:sp>
          <p:nvSpPr>
            <p:cNvPr id="33" name="Text Box 17">
              <a:extLst>
                <a:ext uri="{FF2B5EF4-FFF2-40B4-BE49-F238E27FC236}">
                  <a16:creationId xmlns:a16="http://schemas.microsoft.com/office/drawing/2014/main" xmlns="" id="{33D1B996-FD57-54AB-9B16-CDC5543DF50E}"/>
                </a:ext>
              </a:extLst>
            </p:cNvPr>
            <p:cNvSpPr txBox="1"/>
            <p:nvPr/>
          </p:nvSpPr>
          <p:spPr>
            <a:xfrm>
              <a:off x="0" y="2154803"/>
              <a:ext cx="5048885" cy="38164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6350" marR="311150" indent="-6350" algn="ctr"/>
              <a:r>
                <a:rPr lang="en-US" b="1" i="1" kern="100">
                  <a:solidFill>
                    <a:schemeClr val="accent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Bộ truyền đai răng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3B2A6622-0B92-4CCC-FB1F-35FACB075734}"/>
              </a:ext>
            </a:extLst>
          </p:cNvPr>
          <p:cNvGrpSpPr/>
          <p:nvPr/>
        </p:nvGrpSpPr>
        <p:grpSpPr>
          <a:xfrm>
            <a:off x="3080299" y="3184244"/>
            <a:ext cx="5048885" cy="2655570"/>
            <a:chOff x="0" y="0"/>
            <a:chExt cx="5048885" cy="2655676"/>
          </a:xfrm>
        </p:grpSpPr>
        <p:pic>
          <p:nvPicPr>
            <p:cNvPr id="37" name="Picture 36" descr="Diagram of a chain and gears&#10;&#10;Description automatically generated">
              <a:extLst>
                <a:ext uri="{FF2B5EF4-FFF2-40B4-BE49-F238E27FC236}">
                  <a16:creationId xmlns:a16="http://schemas.microsoft.com/office/drawing/2014/main" xmlns="" id="{DF7320B7-810C-1801-82A1-DCE90A132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92" y="0"/>
              <a:ext cx="3314700" cy="2209800"/>
            </a:xfrm>
            <a:prstGeom prst="rect">
              <a:avLst/>
            </a:prstGeom>
          </p:spPr>
        </p:pic>
        <p:sp>
          <p:nvSpPr>
            <p:cNvPr id="38" name="Text Box 17">
              <a:extLst>
                <a:ext uri="{FF2B5EF4-FFF2-40B4-BE49-F238E27FC236}">
                  <a16:creationId xmlns:a16="http://schemas.microsoft.com/office/drawing/2014/main" xmlns="" id="{480F1D88-D580-1920-603F-DFBD8B9A52EA}"/>
                </a:ext>
              </a:extLst>
            </p:cNvPr>
            <p:cNvSpPr txBox="1"/>
            <p:nvPr/>
          </p:nvSpPr>
          <p:spPr>
            <a:xfrm>
              <a:off x="0" y="2274074"/>
              <a:ext cx="5048885" cy="381602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6350" marR="309880" indent="-6350" algn="ctr"/>
              <a:r>
                <a:rPr lang="en-US" b="1" i="1" kern="100" dirty="0" err="1">
                  <a:solidFill>
                    <a:schemeClr val="accent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Bộ</a:t>
              </a:r>
              <a:r>
                <a:rPr lang="en-US" b="1" i="1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i="1" kern="100" dirty="0" err="1">
                  <a:solidFill>
                    <a:schemeClr val="accent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truyền</a:t>
              </a:r>
              <a:r>
                <a:rPr lang="en-US" b="1" i="1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i="1" kern="100" dirty="0" err="1">
                  <a:solidFill>
                    <a:schemeClr val="accent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xích</a:t>
              </a:r>
              <a:endParaRPr lang="en-US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542" y="1766923"/>
            <a:ext cx="2905125" cy="1571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0440" y="3246319"/>
            <a:ext cx="1547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đai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44477" y="5893131"/>
            <a:ext cx="4229100" cy="9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Box 17">
            <a:extLst>
              <a:ext uri="{FF2B5EF4-FFF2-40B4-BE49-F238E27FC236}">
                <a16:creationId xmlns:a16="http://schemas.microsoft.com/office/drawing/2014/main" xmlns="" id="{480F1D88-D580-1920-603F-DFBD8B9A52EA}"/>
              </a:ext>
            </a:extLst>
          </p:cNvPr>
          <p:cNvSpPr txBox="1"/>
          <p:nvPr/>
        </p:nvSpPr>
        <p:spPr>
          <a:xfrm>
            <a:off x="3194177" y="6204741"/>
            <a:ext cx="5048885" cy="381587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350" marR="309880" indent="-6350" algn="ctr"/>
            <a:r>
              <a:rPr lang="vi-VN" i="1" kern="1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 </a:t>
            </a:r>
            <a:r>
              <a:rPr lang="vi-VN" b="1" i="1" kern="100" dirty="0"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Chọn bộ truyền đai răng</a:t>
            </a:r>
            <a:endParaRPr lang="en-US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6103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CƠ SỞ LÝ THUYẾT VÀ TÍNH TOÁN THIẾT KẾ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35BEDF-7BAB-F1CF-5E73-680EDBB33021}"/>
              </a:ext>
            </a:extLst>
          </p:cNvPr>
          <p:cNvSpPr txBox="1"/>
          <p:nvPr/>
        </p:nvSpPr>
        <p:spPr>
          <a:xfrm>
            <a:off x="651341" y="1413322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bulong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38FC926-3A15-12B3-8755-51F9062F7114}"/>
              </a:ext>
            </a:extLst>
          </p:cNvPr>
          <p:cNvSpPr txBox="1"/>
          <p:nvPr/>
        </p:nvSpPr>
        <p:spPr>
          <a:xfrm>
            <a:off x="670058" y="1844209"/>
            <a:ext cx="106064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Bulong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M6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8.8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S=20.1 mm^2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2F5E46D-F07E-D1ED-3766-7C4DE56F4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257" y="3084534"/>
            <a:ext cx="5798990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30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CƠ SỞ LÝ THUYẾT VÀ TÍNH TOÁN THIẾT KẾ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35BEDF-7BAB-F1CF-5E73-680EDBB33021}"/>
              </a:ext>
            </a:extLst>
          </p:cNvPr>
          <p:cNvSpPr txBox="1"/>
          <p:nvPr/>
        </p:nvSpPr>
        <p:spPr>
          <a:xfrm>
            <a:off x="651341" y="1413322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139F00E-262B-D40F-1F3D-6DC8773C6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88" y="1908169"/>
            <a:ext cx="10416624" cy="46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18039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PHƯƠNG PHÁP ĐIỀU KHIỂN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E35385-03DD-9308-3B22-8DAC2D081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27" y="1132114"/>
            <a:ext cx="4639945" cy="54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PHƯƠNG PHÁP ĐIỀU KHIỂN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 dây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83" y="1547550"/>
            <a:ext cx="9383434" cy="376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2032425" y="5167649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đấu nối để điều khiển tốc độ động cơ dùng chạy băng tải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1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PHƯƠNG PHÁP ĐIỀU KHIỂN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 dây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2527725" y="5036693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đấu nối để lấy khối lượng của vật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216270" y="1732590"/>
            <a:ext cx="7939478" cy="30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5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PHƯƠNG PHÁP ĐIỀU KHIỂN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FC0DD4-AF82-F3BA-924F-DB1ADECAED9B}"/>
              </a:ext>
            </a:extLst>
          </p:cNvPr>
          <p:cNvSpPr txBox="1"/>
          <p:nvPr/>
        </p:nvSpPr>
        <p:spPr>
          <a:xfrm>
            <a:off x="369277" y="1474907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DR240-24 FINE SUNTRONIX POWER SUPPLY Buy In UAE | Mitscho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83" y="2151003"/>
            <a:ext cx="3207676" cy="240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5057775" y="2635567"/>
            <a:ext cx="2076450" cy="15868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0FC0DD4-AF82-F3BA-924F-DB1ADECAED9B}"/>
              </a:ext>
            </a:extLst>
          </p:cNvPr>
          <p:cNvSpPr txBox="1"/>
          <p:nvPr/>
        </p:nvSpPr>
        <p:spPr>
          <a:xfrm>
            <a:off x="333476" y="4556760"/>
            <a:ext cx="4018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 đổi 240-24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3870" y="4525982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Mạch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giảm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áp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DC-DC LM2596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306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PHƯƠNG PHÁP ĐIỀU KHIỂN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Tổng quan sơ đồ khối của hệ thống điện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FC0DD4-AF82-F3BA-924F-DB1ADECAED9B}"/>
              </a:ext>
            </a:extLst>
          </p:cNvPr>
          <p:cNvSpPr txBox="1"/>
          <p:nvPr/>
        </p:nvSpPr>
        <p:spPr>
          <a:xfrm>
            <a:off x="369277" y="1474907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 điều khiển</a:t>
            </a:r>
          </a:p>
        </p:txBody>
      </p:sp>
      <p:pic>
        <p:nvPicPr>
          <p:cNvPr id="1026" name="Picture 2" descr="Mạch điều khiển động cơ DC BTS7960 43A (1 động cơ) Điện Tử 360(E360)">
            <a:extLst>
              <a:ext uri="{FF2B5EF4-FFF2-40B4-BE49-F238E27FC236}">
                <a16:creationId xmlns:a16="http://schemas.microsoft.com/office/drawing/2014/main" xmlns="" id="{EC6DE3D9-45C6-6D37-E053-79E9BB2A6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236" y="1491719"/>
            <a:ext cx="2700495" cy="27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4">
            <a:extLst>
              <a:ext uri="{FF2B5EF4-FFF2-40B4-BE49-F238E27FC236}">
                <a16:creationId xmlns:a16="http://schemas.microsoft.com/office/drawing/2014/main" xmlns="" id="{473AB423-4D9E-48B5-9BE9-CD0318DA32BB}"/>
              </a:ext>
            </a:extLst>
          </p:cNvPr>
          <p:cNvSpPr txBox="1"/>
          <p:nvPr/>
        </p:nvSpPr>
        <p:spPr>
          <a:xfrm>
            <a:off x="7842141" y="4365706"/>
            <a:ext cx="4192439" cy="42624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i="1" kern="1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Driver BTS7960 43A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vi-VN" sz="1400" i="1" kern="10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 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550545" y="2197100"/>
            <a:ext cx="3074670" cy="2082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1783" y="4386540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Raspberry pi 4B </a:t>
            </a:r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4177556" y="2222369"/>
            <a:ext cx="3664585" cy="18840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04280" y="4394160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Kit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STM32F103C8T6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81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PHƯƠNG PHÁP ĐIỀU KHIỂN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Tổng quan sơ đồ khối của hệ thống điện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FC0DD4-AF82-F3BA-924F-DB1ADECAED9B}"/>
              </a:ext>
            </a:extLst>
          </p:cNvPr>
          <p:cNvSpPr txBox="1"/>
          <p:nvPr/>
        </p:nvSpPr>
        <p:spPr>
          <a:xfrm>
            <a:off x="369277" y="1474907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cân động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13118" y="2217420"/>
            <a:ext cx="1813732" cy="166878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3455084" y="2364403"/>
            <a:ext cx="2217420" cy="189628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6156593" y="2141596"/>
            <a:ext cx="3162300" cy="2266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FC0DD4-AF82-F3BA-924F-DB1ADECAED9B}"/>
              </a:ext>
            </a:extLst>
          </p:cNvPr>
          <p:cNvSpPr txBox="1"/>
          <p:nvPr/>
        </p:nvSpPr>
        <p:spPr>
          <a:xfrm>
            <a:off x="1110761" y="4260691"/>
            <a:ext cx="1516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i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Loadcell 40kg</a:t>
            </a:r>
            <a:endParaRPr lang="en-US" sz="1400" i="1" dirty="0">
              <a:solidFill>
                <a:schemeClr val="tx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7429" y="4280911"/>
            <a:ext cx="2799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/>
              <a:t>Hộp</a:t>
            </a:r>
            <a:r>
              <a:rPr lang="en-US" sz="1400" i="1" dirty="0"/>
              <a:t> </a:t>
            </a:r>
            <a:r>
              <a:rPr lang="en-US" sz="1400" i="1" dirty="0" err="1"/>
              <a:t>cộng</a:t>
            </a:r>
            <a:r>
              <a:rPr lang="en-US" sz="1400" i="1" dirty="0"/>
              <a:t> </a:t>
            </a:r>
            <a:r>
              <a:rPr lang="en-US" sz="1400" i="1" dirty="0" err="1"/>
              <a:t>loadcell</a:t>
            </a:r>
            <a:r>
              <a:rPr lang="en-US" sz="1400" i="1" dirty="0"/>
              <a:t> 4 </a:t>
            </a:r>
            <a:r>
              <a:rPr lang="en-US" sz="1400" i="1" dirty="0" err="1"/>
              <a:t>cổng</a:t>
            </a:r>
            <a:r>
              <a:rPr lang="en-US" sz="1400" i="1" dirty="0"/>
              <a:t> AJ-4P </a:t>
            </a:r>
          </a:p>
        </p:txBody>
      </p:sp>
      <p:sp>
        <p:nvSpPr>
          <p:cNvPr id="8" name="Rectangle 7"/>
          <p:cNvSpPr/>
          <p:nvPr/>
        </p:nvSpPr>
        <p:spPr>
          <a:xfrm>
            <a:off x="6229672" y="4644348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4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khuếch</a:t>
            </a:r>
            <a:r>
              <a:rPr lang="en-US" sz="14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đại</a:t>
            </a:r>
            <a:r>
              <a:rPr lang="en-US" sz="14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tín</a:t>
            </a:r>
            <a:r>
              <a:rPr lang="en-US" sz="14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loadcell</a:t>
            </a:r>
            <a:r>
              <a:rPr lang="en-US" sz="14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JY-S60 </a:t>
            </a:r>
            <a:endParaRPr lang="en-US" sz="14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9280" y="2141596"/>
            <a:ext cx="1638300" cy="16383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942392" y="3861809"/>
            <a:ext cx="3249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400" i="1" dirty="0">
                <a:solidFill>
                  <a:srgbClr val="000000"/>
                </a:solidFill>
                <a:cs typeface="Arial" panose="020B0604020202020204" pitchFamily="34" charset="0"/>
              </a:rPr>
              <a:t>  Cảm biến vật cản hồng ngoại NPN 6-36V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568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281354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22E26D-F742-9EF8-1653-7AE29DB70429}"/>
              </a:ext>
            </a:extLst>
          </p:cNvPr>
          <p:cNvSpPr txBox="1"/>
          <p:nvPr/>
        </p:nvSpPr>
        <p:spPr>
          <a:xfrm>
            <a:off x="1216269" y="1292470"/>
            <a:ext cx="9759462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endParaRPr lang="en-US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295416" y="1292470"/>
            <a:ext cx="6693963" cy="43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4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18039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PHƯƠNG PHÁP ĐIỀU KHIỂN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23F04EE-7CF8-6CC4-2DC8-8B8385F328A0}"/>
              </a:ext>
            </a:extLst>
          </p:cNvPr>
          <p:cNvSpPr txBox="1"/>
          <p:nvPr/>
        </p:nvSpPr>
        <p:spPr>
          <a:xfrm>
            <a:off x="230899" y="1079769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 NGHIỆM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5F0414CF-0689-91EC-CA83-C49753D2F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558946"/>
              </p:ext>
            </p:extLst>
          </p:nvPr>
        </p:nvGraphicFramePr>
        <p:xfrm>
          <a:off x="5785566" y="1541434"/>
          <a:ext cx="5154295" cy="3144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FABED641-A4F7-5A2A-664D-EC741508F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02079"/>
              </p:ext>
            </p:extLst>
          </p:nvPr>
        </p:nvGraphicFramePr>
        <p:xfrm>
          <a:off x="516161" y="1541434"/>
          <a:ext cx="4319905" cy="3209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1315">
                  <a:extLst>
                    <a:ext uri="{9D8B030D-6E8A-4147-A177-3AD203B41FA5}">
                      <a16:colId xmlns:a16="http://schemas.microsoft.com/office/drawing/2014/main" xmlns="" val="3946599844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xmlns="" val="610346644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xmlns="" val="40112848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Khối lượng khi cân với băng tải với v = 25(v/p) (x)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 dirty="0" err="1">
                          <a:effectLst/>
                        </a:rPr>
                        <a:t>Khối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lượng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thực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tế</a:t>
                      </a:r>
                      <a:r>
                        <a:rPr lang="en-US" sz="1300" dirty="0">
                          <a:effectLst/>
                        </a:rPr>
                        <a:t> (g) (y)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6483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</a:rPr>
                        <a:t>938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1161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85596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938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1017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2202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1036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1232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3929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1517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1716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3328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1848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2000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4112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2770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2996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29060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845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</a:rPr>
                        <a:t>1009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77921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1290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1535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58031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1282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</a:rPr>
                        <a:t>1543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1531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578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18039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PHƯƠNG PHÁP ĐIỀU KHIỂN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23F04EE-7CF8-6CC4-2DC8-8B8385F328A0}"/>
              </a:ext>
            </a:extLst>
          </p:cNvPr>
          <p:cNvSpPr txBox="1"/>
          <p:nvPr/>
        </p:nvSpPr>
        <p:spPr>
          <a:xfrm>
            <a:off x="230899" y="1079769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 NGHIỆM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7F4337A5-4D20-F1C8-6EF0-B55D3689C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026802"/>
              </p:ext>
            </p:extLst>
          </p:nvPr>
        </p:nvGraphicFramePr>
        <p:xfrm>
          <a:off x="5563892" y="1731042"/>
          <a:ext cx="5501898" cy="3398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F68BCB80-437E-4548-CC1B-292C7085B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817516"/>
              </p:ext>
            </p:extLst>
          </p:nvPr>
        </p:nvGraphicFramePr>
        <p:xfrm>
          <a:off x="494370" y="1645255"/>
          <a:ext cx="4372098" cy="33980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427">
                  <a:extLst>
                    <a:ext uri="{9D8B030D-6E8A-4147-A177-3AD203B41FA5}">
                      <a16:colId xmlns:a16="http://schemas.microsoft.com/office/drawing/2014/main" xmlns="" val="3783468287"/>
                    </a:ext>
                  </a:extLst>
                </a:gridCol>
                <a:gridCol w="1637944">
                  <a:extLst>
                    <a:ext uri="{9D8B030D-6E8A-4147-A177-3AD203B41FA5}">
                      <a16:colId xmlns:a16="http://schemas.microsoft.com/office/drawing/2014/main" xmlns="" val="247243492"/>
                    </a:ext>
                  </a:extLst>
                </a:gridCol>
                <a:gridCol w="1597717">
                  <a:extLst>
                    <a:ext uri="{9D8B030D-6E8A-4147-A177-3AD203B41FA5}">
                      <a16:colId xmlns:a16="http://schemas.microsoft.com/office/drawing/2014/main" xmlns="" val="964401228"/>
                    </a:ext>
                  </a:extLst>
                </a:gridCol>
                <a:gridCol w="708010">
                  <a:extLst>
                    <a:ext uri="{9D8B030D-6E8A-4147-A177-3AD203B41FA5}">
                      <a16:colId xmlns:a16="http://schemas.microsoft.com/office/drawing/2014/main" xmlns="" val="3014314700"/>
                    </a:ext>
                  </a:extLst>
                </a:gridCol>
              </a:tblGrid>
              <a:tr h="9060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Khối lượng tính bằng phương trình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Khối lượng thực tế (g) (y)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Sai số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85512417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1155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1161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0565965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1002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1017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15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7732579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1230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1232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54467574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1712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1716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23396366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1991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2000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56350710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2994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</a:rPr>
                        <a:t>2996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80173980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1002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1009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50918077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1506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1535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29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52552884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1515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1543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1300" dirty="0">
                          <a:effectLst/>
                        </a:rPr>
                        <a:t>28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83069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208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KẾT LUẬN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11CB928-4450-6293-32F0-AC85340EA04A}"/>
              </a:ext>
            </a:extLst>
          </p:cNvPr>
          <p:cNvSpPr txBox="1"/>
          <p:nvPr/>
        </p:nvSpPr>
        <p:spPr>
          <a:xfrm>
            <a:off x="651341" y="3402875"/>
            <a:ext cx="58832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triển: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đánh giá tròn méo, sâu bệnh trên trái sầu riêng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vi-VN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 ưu giá trị đúng nhất sai số không vượt quá 1%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cấu băng tải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vi-VN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được trái đạt, không đạt ra từng khoan riêng biệt.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vi-VN" sz="22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 bảo năng suất để đáp ứng yêu cầu đề ra.</a:t>
            </a:r>
            <a:endParaRPr lang="vi-VN" sz="2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6D80B31-362F-ECEC-4D48-5AC25C103EFD}"/>
              </a:ext>
            </a:extLst>
          </p:cNvPr>
          <p:cNvSpPr txBox="1"/>
          <p:nvPr/>
        </p:nvSpPr>
        <p:spPr>
          <a:xfrm>
            <a:off x="651341" y="1371331"/>
            <a:ext cx="609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được: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vi-VN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 thiện cơ cấu mô hình, thi công được tủ điện.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vi-VN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khiển tốc độ động cơ.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vi-VN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 gần đúng giá trị sầu riêng (không vượt quá 10%)</a:t>
            </a:r>
            <a:endParaRPr lang="vi-VN" sz="1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42556" y="1873256"/>
            <a:ext cx="4696641" cy="30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48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VỀ ĐỀ TÀI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Tổng quan</a:t>
            </a:r>
          </a:p>
        </p:txBody>
      </p:sp>
    </p:spTree>
    <p:extLst>
      <p:ext uri="{BB962C8B-B14F-4D97-AF65-F5344CB8AC3E}">
        <p14:creationId xmlns:p14="http://schemas.microsoft.com/office/powerpoint/2010/main" val="192797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VỀ ĐỀ TÀI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Tổng quan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A6FC52F5-1F1D-20A8-6A40-FC519C65740D}"/>
              </a:ext>
            </a:extLst>
          </p:cNvPr>
          <p:cNvSpPr/>
          <p:nvPr/>
        </p:nvSpPr>
        <p:spPr>
          <a:xfrm>
            <a:off x="518745" y="3520273"/>
            <a:ext cx="2787163" cy="102535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sầu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FBF9701-09E8-BA15-EC9F-D0C63C7599A1}"/>
              </a:ext>
            </a:extLst>
          </p:cNvPr>
          <p:cNvCxnSpPr>
            <a:cxnSpLocks/>
          </p:cNvCxnSpPr>
          <p:nvPr/>
        </p:nvCxnSpPr>
        <p:spPr>
          <a:xfrm>
            <a:off x="3305908" y="4032948"/>
            <a:ext cx="8176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2C7F985-BFFC-6C2D-C7F3-7B953285657F}"/>
              </a:ext>
            </a:extLst>
          </p:cNvPr>
          <p:cNvSpPr/>
          <p:nvPr/>
        </p:nvSpPr>
        <p:spPr>
          <a:xfrm>
            <a:off x="4123592" y="3366408"/>
            <a:ext cx="2259623" cy="13550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Nhiều yêu cầu và thách thức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D051DB2-A4E2-BBA5-3C9A-5B3A97131A04}"/>
              </a:ext>
            </a:extLst>
          </p:cNvPr>
          <p:cNvCxnSpPr>
            <a:cxnSpLocks/>
            <a:stCxn id="13" idx="7"/>
            <a:endCxn id="17" idx="1"/>
          </p:cNvCxnSpPr>
          <p:nvPr/>
        </p:nvCxnSpPr>
        <p:spPr>
          <a:xfrm flipV="1">
            <a:off x="6052301" y="2272812"/>
            <a:ext cx="1491499" cy="12920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CB92BBA-A170-C251-1E38-C451711422A6}"/>
              </a:ext>
            </a:extLst>
          </p:cNvPr>
          <p:cNvSpPr/>
          <p:nvPr/>
        </p:nvSpPr>
        <p:spPr>
          <a:xfrm>
            <a:off x="7543800" y="1907931"/>
            <a:ext cx="2514600" cy="729761"/>
          </a:xfrm>
          <a:prstGeom prst="rect">
            <a:avLst/>
          </a:prstGeom>
          <a:solidFill>
            <a:srgbClr val="00B05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sầu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FEB9E37-4E02-E40B-1071-3A3C4452952A}"/>
              </a:ext>
            </a:extLst>
          </p:cNvPr>
          <p:cNvSpPr/>
          <p:nvPr/>
        </p:nvSpPr>
        <p:spPr>
          <a:xfrm>
            <a:off x="7622931" y="3668067"/>
            <a:ext cx="2514600" cy="729761"/>
          </a:xfrm>
          <a:prstGeom prst="rect">
            <a:avLst/>
          </a:prstGeom>
          <a:solidFill>
            <a:srgbClr val="00B05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011DF7D-09DD-4295-FFF4-9B4929219F83}"/>
              </a:ext>
            </a:extLst>
          </p:cNvPr>
          <p:cNvSpPr/>
          <p:nvPr/>
        </p:nvSpPr>
        <p:spPr>
          <a:xfrm>
            <a:off x="7622931" y="5084219"/>
            <a:ext cx="2514600" cy="729761"/>
          </a:xfrm>
          <a:prstGeom prst="rect">
            <a:avLst/>
          </a:prstGeom>
          <a:solidFill>
            <a:srgbClr val="00B05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An toàn và hiệu suất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0BD356D8-4081-EEA7-B4C0-8CCC03443680}"/>
              </a:ext>
            </a:extLst>
          </p:cNvPr>
          <p:cNvCxnSpPr>
            <a:cxnSpLocks/>
            <a:stCxn id="13" idx="6"/>
            <a:endCxn id="20" idx="1"/>
          </p:cNvCxnSpPr>
          <p:nvPr/>
        </p:nvCxnSpPr>
        <p:spPr>
          <a:xfrm flipV="1">
            <a:off x="6383215" y="4032948"/>
            <a:ext cx="1239716" cy="109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907CE30C-AE63-F2CE-033F-6E585D018B3C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6052301" y="4523022"/>
            <a:ext cx="1570631" cy="9333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1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VỀ ĐỀ TÀI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792773" y="993983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E6B6BD86-1430-EAD6-D52E-4F30B1DF4DE6}"/>
              </a:ext>
            </a:extLst>
          </p:cNvPr>
          <p:cNvSpPr/>
          <p:nvPr/>
        </p:nvSpPr>
        <p:spPr>
          <a:xfrm>
            <a:off x="1840970" y="3372478"/>
            <a:ext cx="2787163" cy="102535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5CF54917-970F-5CCA-C4CF-D3F658BFB42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628133" y="2272812"/>
            <a:ext cx="2915667" cy="1156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305BFE4-A339-6453-7B2F-BDCEA5D4063E}"/>
              </a:ext>
            </a:extLst>
          </p:cNvPr>
          <p:cNvSpPr/>
          <p:nvPr/>
        </p:nvSpPr>
        <p:spPr>
          <a:xfrm>
            <a:off x="7543800" y="1907931"/>
            <a:ext cx="2514600" cy="729761"/>
          </a:xfrm>
          <a:prstGeom prst="rect">
            <a:avLst/>
          </a:prstGeom>
          <a:solidFill>
            <a:srgbClr val="00B05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05703FD-1D32-C277-37A1-C9A3CDADDF95}"/>
              </a:ext>
            </a:extLst>
          </p:cNvPr>
          <p:cNvSpPr/>
          <p:nvPr/>
        </p:nvSpPr>
        <p:spPr>
          <a:xfrm>
            <a:off x="7622931" y="3668067"/>
            <a:ext cx="2514600" cy="729761"/>
          </a:xfrm>
          <a:prstGeom prst="rect">
            <a:avLst/>
          </a:prstGeom>
          <a:solidFill>
            <a:srgbClr val="00B05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AB6C5C4-450E-A14B-0E21-048774ABF2E1}"/>
              </a:ext>
            </a:extLst>
          </p:cNvPr>
          <p:cNvSpPr/>
          <p:nvPr/>
        </p:nvSpPr>
        <p:spPr>
          <a:xfrm>
            <a:off x="7622931" y="5084219"/>
            <a:ext cx="2514600" cy="729761"/>
          </a:xfrm>
          <a:prstGeom prst="rect">
            <a:avLst/>
          </a:prstGeom>
          <a:solidFill>
            <a:srgbClr val="00B05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88423A24-66AB-9EE2-60A2-6F5189688F3D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4628133" y="3885153"/>
            <a:ext cx="2994798" cy="147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67DCA755-DD0E-AA07-A92A-C8D0B887CBF3}"/>
              </a:ext>
            </a:extLst>
          </p:cNvPr>
          <p:cNvCxnSpPr>
            <a:cxnSpLocks/>
          </p:cNvCxnSpPr>
          <p:nvPr/>
        </p:nvCxnSpPr>
        <p:spPr>
          <a:xfrm>
            <a:off x="4628133" y="4408818"/>
            <a:ext cx="2994799" cy="10475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72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VỀ ĐỀ TÀI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 </a:t>
            </a:r>
            <a:r>
              <a:rPr lang="en-US" sz="2200" b="1" dirty="0" err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200" b="1" dirty="0">
                <a:solidFill>
                  <a:srgbClr val="D34817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503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VỀ ĐỀ TÀI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D7A11C-013D-A7D5-5AC7-9F7ED7D25A4A}"/>
              </a:ext>
            </a:extLst>
          </p:cNvPr>
          <p:cNvSpPr txBox="1"/>
          <p:nvPr/>
        </p:nvSpPr>
        <p:spPr>
          <a:xfrm>
            <a:off x="792773" y="1444115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018526" y="2532780"/>
            <a:ext cx="5472818" cy="30726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88427" y="5733660"/>
            <a:ext cx="4812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Dây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chuyền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loại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xoài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khối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6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324672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VỀ ĐỀ TÀI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9B1F3E-C4AF-8774-FE7F-30E1BEA09F6E}"/>
              </a:ext>
            </a:extLst>
          </p:cNvPr>
          <p:cNvSpPr txBox="1"/>
          <p:nvPr/>
        </p:nvSpPr>
        <p:spPr>
          <a:xfrm>
            <a:off x="369277" y="1044020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D7A11C-013D-A7D5-5AC7-9F7ED7D25A4A}"/>
              </a:ext>
            </a:extLst>
          </p:cNvPr>
          <p:cNvSpPr txBox="1"/>
          <p:nvPr/>
        </p:nvSpPr>
        <p:spPr>
          <a:xfrm>
            <a:off x="792773" y="1444115"/>
            <a:ext cx="1060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1216269" y="2618126"/>
            <a:ext cx="4665980" cy="277749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7639295" y="2132685"/>
            <a:ext cx="3759932" cy="37483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4259" y="5544856"/>
            <a:ext cx="36879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cân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băng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tải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Weigh-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Tronix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16701" y="5951702"/>
            <a:ext cx="4932761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71600" indent="457200">
              <a:lnSpc>
                <a:spcPct val="107000"/>
              </a:lnSpc>
              <a:spcAft>
                <a:spcPts val="800"/>
              </a:spcAft>
            </a:pP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cây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9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91D884-E894-EACA-39DD-940B05DF2110}"/>
              </a:ext>
            </a:extLst>
          </p:cNvPr>
          <p:cNvSpPr txBox="1"/>
          <p:nvPr/>
        </p:nvSpPr>
        <p:spPr>
          <a:xfrm>
            <a:off x="1216269" y="428496"/>
            <a:ext cx="97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TÍNH TOÁN THIẾT KẾ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232073-22DA-AF21-7230-4286FB950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9" y="135063"/>
            <a:ext cx="840884" cy="84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A3ED2C-58D4-5FE1-5427-A8C5A7316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1" y="220850"/>
            <a:ext cx="669311" cy="669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34CF6AA-9A68-9BC9-B8B6-00617F534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2" y="890161"/>
            <a:ext cx="7620034" cy="59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827</TotalTime>
  <Words>877</Words>
  <Application>Microsoft Office PowerPoint</Application>
  <PresentationFormat>Widescreen</PresentationFormat>
  <Paragraphs>190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Rockwell</vt:lpstr>
      <vt:lpstr>Rockwell Condensed</vt:lpstr>
      <vt:lpstr>Segoe UI Symbol</vt:lpstr>
      <vt:lpstr>Times New Roman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Binh Phan</dc:creator>
  <cp:lastModifiedBy>Microsoft account</cp:lastModifiedBy>
  <cp:revision>43</cp:revision>
  <dcterms:created xsi:type="dcterms:W3CDTF">2024-01-03T12:47:07Z</dcterms:created>
  <dcterms:modified xsi:type="dcterms:W3CDTF">2024-01-05T03:57:34Z</dcterms:modified>
</cp:coreProperties>
</file>